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13"/>
  </p:notesMasterIdLst>
  <p:handoutMasterIdLst>
    <p:handoutMasterId r:id="rId14"/>
  </p:handoutMasterIdLst>
  <p:sldIdLst>
    <p:sldId id="263" r:id="rId2"/>
    <p:sldId id="323" r:id="rId3"/>
    <p:sldId id="324" r:id="rId4"/>
    <p:sldId id="326" r:id="rId5"/>
    <p:sldId id="328" r:id="rId6"/>
    <p:sldId id="329" r:id="rId7"/>
    <p:sldId id="330" r:id="rId8"/>
    <p:sldId id="331" r:id="rId9"/>
    <p:sldId id="332" r:id="rId10"/>
    <p:sldId id="303" r:id="rId11"/>
    <p:sldId id="31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700"/>
    <a:srgbClr val="0077B5"/>
    <a:srgbClr val="636669"/>
    <a:srgbClr val="642F6C"/>
    <a:srgbClr val="652F6C"/>
    <a:srgbClr val="3D5A98"/>
    <a:srgbClr val="1DA1F2"/>
    <a:srgbClr val="177EC8"/>
    <a:srgbClr val="653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805"/>
    <p:restoredTop sz="96638"/>
  </p:normalViewPr>
  <p:slideViewPr>
    <p:cSldViewPr snapToGrid="0" snapToObjects="1" showGuides="1">
      <p:cViewPr varScale="1">
        <p:scale>
          <a:sx n="162" d="100"/>
          <a:sy n="162" d="100"/>
        </p:scale>
        <p:origin x="808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1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4F1D1-23E5-4061-8681-B691086C424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6ECAE-8E9D-4B32-BCEC-3E939D317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66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13BFF-A77B-AC43-950D-E78F5D702F8A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EC958-D592-8648-B6E8-61B016290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1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1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5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91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8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67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43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08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2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White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933" y="1409836"/>
            <a:ext cx="11667067" cy="1714231"/>
          </a:xfrm>
        </p:spPr>
        <p:txBody>
          <a:bodyPr anchor="b" anchorCtr="0">
            <a:normAutofit/>
          </a:bodyPr>
          <a:lstStyle>
            <a:lvl1pPr algn="ctr">
              <a:defRPr sz="4000" b="0" baseline="0">
                <a:solidFill>
                  <a:srgbClr val="642F6C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933" y="3428731"/>
            <a:ext cx="11514667" cy="6362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00" b="0" i="0" baseline="0">
                <a:solidFill>
                  <a:srgbClr val="6366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3" y="4065002"/>
            <a:ext cx="11514667" cy="67209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 b="0" i="1" baseline="0">
                <a:solidFill>
                  <a:srgbClr val="636669"/>
                </a:solidFill>
                <a:latin typeface="Arial" charset="0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87846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oriz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3326"/>
            <a:ext cx="10515600" cy="1207362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7164"/>
          </a:xfrm>
        </p:spPr>
        <p:txBody>
          <a:bodyPr/>
          <a:lstStyle>
            <a:lvl1pPr>
              <a:buClr>
                <a:srgbClr val="44546A"/>
              </a:buClr>
              <a:defRPr sz="2600"/>
            </a:lvl1pPr>
            <a:lvl2pPr>
              <a:buClr>
                <a:srgbClr val="44546A"/>
              </a:buClr>
              <a:defRPr sz="2000"/>
            </a:lvl2pPr>
            <a:lvl3pPr>
              <a:buClr>
                <a:srgbClr val="44546A"/>
              </a:buClr>
              <a:defRPr sz="1600"/>
            </a:lvl3pPr>
            <a:lvl4pPr>
              <a:buClr>
                <a:srgbClr val="44546A"/>
              </a:buClr>
              <a:defRPr sz="1400"/>
            </a:lvl4pPr>
            <a:lvl5pPr>
              <a:buClr>
                <a:srgbClr val="44546A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_Slide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0769E-E213-45DA-A49B-0D8A320376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88983"/>
            <a:ext cx="7844722" cy="28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1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_Slide_Static w 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0769E-E213-45DA-A49B-0D8A320376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88983"/>
            <a:ext cx="7844722" cy="287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2C6EC-4E15-4EB5-908B-559B3581826F}"/>
              </a:ext>
            </a:extLst>
          </p:cNvPr>
          <p:cNvPicPr/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3" t="-12500"/>
          <a:stretch/>
        </p:blipFill>
        <p:spPr bwMode="auto">
          <a:xfrm>
            <a:off x="4177154" y="4619945"/>
            <a:ext cx="390587" cy="369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A48F7C-029E-4E37-A1A7-E677F7C16236}"/>
              </a:ext>
            </a:extLst>
          </p:cNvPr>
          <p:cNvSpPr/>
          <p:nvPr userDrawn="1"/>
        </p:nvSpPr>
        <p:spPr>
          <a:xfrm>
            <a:off x="4483726" y="4623989"/>
            <a:ext cx="1744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DA1F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@ncats_nih_gov</a:t>
            </a:r>
            <a:endParaRPr lang="en-US" dirty="0">
              <a:solidFill>
                <a:srgbClr val="1DA1F2"/>
              </a:solidFill>
            </a:endParaRPr>
          </a:p>
        </p:txBody>
      </p:sp>
      <p:pic>
        <p:nvPicPr>
          <p:cNvPr id="10" name="Picture 9" descr="C:\Users\asiddiqi\AppData\Local\Microsoft\Windows\INetCache\Content.MSO\E4EE3177.tmp">
            <a:extLst>
              <a:ext uri="{FF2B5EF4-FFF2-40B4-BE49-F238E27FC236}">
                <a16:creationId xmlns:a16="http://schemas.microsoft.com/office/drawing/2014/main" id="{6C25BDC6-3F78-4872-937C-6DFA9BE3DF4F}"/>
              </a:ext>
            </a:extLst>
          </p:cNvPr>
          <p:cNvPicPr/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2500" r="12054" b="12946"/>
          <a:stretch/>
        </p:blipFill>
        <p:spPr bwMode="auto">
          <a:xfrm>
            <a:off x="6446571" y="4670391"/>
            <a:ext cx="293838" cy="2789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EBF852-A045-454B-B142-092620B1FC73}"/>
              </a:ext>
            </a:extLst>
          </p:cNvPr>
          <p:cNvSpPr/>
          <p:nvPr userDrawn="1"/>
        </p:nvSpPr>
        <p:spPr>
          <a:xfrm>
            <a:off x="6702039" y="4625187"/>
            <a:ext cx="1631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D5A9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@ncats.nih.gov</a:t>
            </a:r>
            <a:endParaRPr lang="en-US" dirty="0">
              <a:solidFill>
                <a:srgbClr val="3D5A98"/>
              </a:solidFill>
            </a:endParaRPr>
          </a:p>
        </p:txBody>
      </p:sp>
      <p:pic>
        <p:nvPicPr>
          <p:cNvPr id="12" name="Graphic 2" descr="World">
            <a:extLst>
              <a:ext uri="{FF2B5EF4-FFF2-40B4-BE49-F238E27FC236}">
                <a16:creationId xmlns:a16="http://schemas.microsoft.com/office/drawing/2014/main" id="{D4A5FFB5-F481-4AB9-BCB9-62BF043CEE47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3038" y="4645145"/>
            <a:ext cx="338543" cy="3294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5942C1-FEE3-449D-997B-9240C4C831F9}"/>
              </a:ext>
            </a:extLst>
          </p:cNvPr>
          <p:cNvSpPr/>
          <p:nvPr userDrawn="1"/>
        </p:nvSpPr>
        <p:spPr>
          <a:xfrm>
            <a:off x="2495560" y="4625187"/>
            <a:ext cx="1424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77EC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ncats.nih.gov</a:t>
            </a:r>
            <a:endParaRPr lang="en-US" dirty="0">
              <a:solidFill>
                <a:srgbClr val="177EC8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0DB24-D025-4225-B336-F61C4A01B8DD}"/>
              </a:ext>
            </a:extLst>
          </p:cNvPr>
          <p:cNvPicPr/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" t="15002" r="7690" b="4998"/>
          <a:stretch/>
        </p:blipFill>
        <p:spPr bwMode="auto">
          <a:xfrm>
            <a:off x="8551264" y="4670391"/>
            <a:ext cx="293838" cy="278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43DE2E-D422-4B30-A78D-7F20E0CFDB9D}"/>
              </a:ext>
            </a:extLst>
          </p:cNvPr>
          <p:cNvSpPr/>
          <p:nvPr userDrawn="1"/>
        </p:nvSpPr>
        <p:spPr>
          <a:xfrm>
            <a:off x="8828918" y="4625187"/>
            <a:ext cx="1210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7B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NIH-NCATS</a:t>
            </a:r>
            <a:endParaRPr lang="en-US" dirty="0">
              <a:solidFill>
                <a:srgbClr val="0077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6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1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7" t="89524"/>
          <a:stretch/>
        </p:blipFill>
        <p:spPr>
          <a:xfrm>
            <a:off x="9248502" y="6139542"/>
            <a:ext cx="2943497" cy="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7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69" r:id="rId2"/>
    <p:sldLayoutId id="2147483687" r:id="rId3"/>
    <p:sldLayoutId id="2147483689" r:id="rId4"/>
    <p:sldLayoutId id="2147483682" r:id="rId5"/>
    <p:sldLayoutId id="214748368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4546A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comets.analytics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BIIT/R-cometsAnalytics/tree/master/RPackageSourc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biit.github.io/R-cometsAnalytics/Tutorial/docs/" TargetMode="External"/><Relationship Id="rId4" Type="http://schemas.openxmlformats.org/officeDocument/2006/relationships/hyperlink" Target="https://github.com/CBIIT/R-cometsAnalytics/tree/wheelerb/RPackageSource/vignett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466" y="1449006"/>
            <a:ext cx="11667067" cy="1714231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anose="020B0502020202020204" pitchFamily="34" charset="0"/>
                <a:ea typeface="Arial" charset="0"/>
                <a:cs typeface="Arial" charset="0"/>
              </a:rPr>
              <a:t>COMETS Analytics</a:t>
            </a:r>
            <a:br>
              <a:rPr lang="en-US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r>
              <a:rPr lang="en-US" b="1" dirty="0">
                <a:latin typeface="Century Gothic" panose="020B0502020202020204" pitchFamily="34" charset="0"/>
                <a:ea typeface="Arial" charset="0"/>
                <a:cs typeface="Arial" charset="0"/>
              </a:rPr>
              <a:t>New Developments</a:t>
            </a:r>
            <a:br>
              <a:rPr lang="en-US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r>
              <a:rPr lang="en-US" sz="27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02/11/2021</a:t>
            </a:r>
            <a:endParaRPr lang="en-US" sz="2700" b="1" dirty="0">
              <a:solidFill>
                <a:srgbClr val="642F6C"/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pic>
        <p:nvPicPr>
          <p:cNvPr id="4" name="Picture 2" descr="logo.tiff">
            <a:extLst>
              <a:ext uri="{FF2B5EF4-FFF2-40B4-BE49-F238E27FC236}">
                <a16:creationId xmlns:a16="http://schemas.microsoft.com/office/drawing/2014/main" id="{6A46D266-9AF8-6748-904A-A18266C65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r="5063" b="77324"/>
          <a:stretch>
            <a:fillRect/>
          </a:stretch>
        </p:blipFill>
        <p:spPr bwMode="auto">
          <a:xfrm>
            <a:off x="1665431" y="4235820"/>
            <a:ext cx="89027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62249EBE-B116-A542-9D82-77889A72D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599" y="3804885"/>
            <a:ext cx="7670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7DC1EF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anose="020B0600070205080204" pitchFamily="34" charset="-128"/>
              </a:rPr>
              <a:t>Reproducibility, usability, input/output consistency</a:t>
            </a:r>
          </a:p>
        </p:txBody>
      </p:sp>
    </p:spTree>
    <p:extLst>
      <p:ext uri="{BB962C8B-B14F-4D97-AF65-F5344CB8AC3E}">
        <p14:creationId xmlns:p14="http://schemas.microsoft.com/office/powerpoint/2010/main" val="322191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Current Efforts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5AE65-3246-ED48-8C97-3F5449E774B0}"/>
              </a:ext>
            </a:extLst>
          </p:cNvPr>
          <p:cNvSpPr txBox="1"/>
          <p:nvPr/>
        </p:nvSpPr>
        <p:spPr>
          <a:xfrm>
            <a:off x="384827" y="1066431"/>
            <a:ext cx="116765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2200" dirty="0">
                <a:latin typeface="Century Gothic" panose="020B0502020202020204" pitchFamily="34" charset="0"/>
                <a:sym typeface="Wingdings" pitchFamily="2" charset="2"/>
              </a:rPr>
              <a:t>Standardized output for all models (e.g. effect size, p-value, adjusted p-value, etc.)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22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2200" dirty="0">
                <a:latin typeface="Century Gothic" panose="020B0502020202020204" pitchFamily="34" charset="0"/>
                <a:sym typeface="Wingdings" pitchFamily="2" charset="2"/>
              </a:rPr>
              <a:t>Fixing access to vignette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22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2200" dirty="0">
                <a:latin typeface="Century Gothic" panose="020B0502020202020204" pitchFamily="34" charset="0"/>
                <a:sym typeface="Wingdings" pitchFamily="2" charset="2"/>
              </a:rPr>
              <a:t>Addressing how to code missing values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22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2200" dirty="0">
                <a:latin typeface="Century Gothic" panose="020B0502020202020204" pitchFamily="34" charset="0"/>
                <a:sym typeface="Wingdings" pitchFamily="2" charset="2"/>
              </a:rPr>
              <a:t>Updating harmonization of metabolite names across COMETS cohorts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22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2200" dirty="0">
                <a:latin typeface="Century Gothic" panose="020B0502020202020204" pitchFamily="34" charset="0"/>
                <a:sym typeface="Wingdings" pitchFamily="2" charset="2"/>
              </a:rPr>
              <a:t>Updating the web interface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22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2200" dirty="0">
                <a:latin typeface="Century Gothic" panose="020B0502020202020204" pitchFamily="34" charset="0"/>
                <a:sym typeface="Wingdings" pitchFamily="2" charset="2"/>
              </a:rPr>
              <a:t>Addressing beta testing comments (thanks Kevin Diaz!)</a:t>
            </a:r>
            <a:endParaRPr lang="en-US" sz="2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72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NCATS and DPI Vision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39D1B2AA-CD24-3949-A419-F04D97A4F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27" y="883342"/>
            <a:ext cx="4775200" cy="345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2000"/>
              </a:spcBef>
              <a:buClr>
                <a:schemeClr val="accent1"/>
              </a:buClr>
              <a:buFont typeface="Wingdings 2" pitchFamily="2" charset="2"/>
              <a:buChar char=""/>
              <a:defRPr sz="2000"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 u="sng" dirty="0">
                <a:solidFill>
                  <a:schemeClr val="tx1"/>
                </a:solidFill>
              </a:rPr>
              <a:t>COMETS Data Infrastructure Group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None/>
            </a:pPr>
            <a:r>
              <a:rPr lang="en-US" altLang="en-US" dirty="0">
                <a:solidFill>
                  <a:schemeClr val="tx1"/>
                </a:solidFill>
              </a:rPr>
              <a:t>Steven Moore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None/>
            </a:pPr>
            <a:r>
              <a:rPr lang="en-US" altLang="en-US" dirty="0">
                <a:solidFill>
                  <a:schemeClr val="tx1"/>
                </a:solidFill>
              </a:rPr>
              <a:t>Ella </a:t>
            </a:r>
            <a:r>
              <a:rPr lang="en-US" altLang="en-US" dirty="0" err="1">
                <a:solidFill>
                  <a:schemeClr val="tx1"/>
                </a:solidFill>
              </a:rPr>
              <a:t>Temprosa</a:t>
            </a:r>
            <a:endParaRPr lang="en-US" altLang="en-US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None/>
            </a:pPr>
            <a:r>
              <a:rPr lang="en-US" altLang="en-US" dirty="0">
                <a:solidFill>
                  <a:schemeClr val="tx1"/>
                </a:solidFill>
              </a:rPr>
              <a:t>Bing Yu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None/>
            </a:pPr>
            <a:r>
              <a:rPr lang="en-US" altLang="en-US" dirty="0">
                <a:solidFill>
                  <a:schemeClr val="tx1"/>
                </a:solidFill>
              </a:rPr>
              <a:t>Krista Zanetti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None/>
            </a:pPr>
            <a:endParaRPr lang="en-US" altLang="en-US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None/>
            </a:pPr>
            <a:r>
              <a:rPr lang="en-US" altLang="en-US" b="1" u="sng" dirty="0">
                <a:solidFill>
                  <a:schemeClr val="tx1"/>
                </a:solidFill>
              </a:rPr>
              <a:t>CBIIT web development Team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None/>
            </a:pPr>
            <a:r>
              <a:rPr lang="en-US" altLang="en-US" dirty="0" err="1">
                <a:solidFill>
                  <a:schemeClr val="tx1"/>
                </a:solidFill>
              </a:rPr>
              <a:t>Kailing</a:t>
            </a:r>
            <a:r>
              <a:rPr lang="en-US" altLang="en-US" dirty="0">
                <a:solidFill>
                  <a:schemeClr val="tx1"/>
                </a:solidFill>
              </a:rPr>
              <a:t> Chen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None/>
            </a:pPr>
            <a:r>
              <a:rPr lang="en-US" altLang="en-US" dirty="0">
                <a:solidFill>
                  <a:schemeClr val="tx1"/>
                </a:solidFill>
              </a:rPr>
              <a:t>Brian Park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None/>
            </a:pP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6CE830EF-BD8A-A943-A152-D7CEBB382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765" y="854767"/>
            <a:ext cx="1933543" cy="345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2000"/>
              </a:spcBef>
              <a:buClr>
                <a:schemeClr val="accent1"/>
              </a:buClr>
              <a:buFont typeface="Wingdings 2" pitchFamily="2" charset="2"/>
              <a:buChar char=""/>
              <a:defRPr sz="2000"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 u="sng" dirty="0">
                <a:solidFill>
                  <a:schemeClr val="tx1"/>
                </a:solidFill>
              </a:rPr>
              <a:t>IMS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Dave Ruggieri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Bill Wheeler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Joe Zhu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endParaRPr lang="en-US" altLang="en-US" dirty="0">
              <a:solidFill>
                <a:schemeClr val="tx1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 u="sng" dirty="0">
                <a:solidFill>
                  <a:schemeClr val="tx1"/>
                </a:solidFill>
              </a:rPr>
              <a:t>Funding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EGRP/NCI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endParaRPr lang="en-US" altLang="en-US" dirty="0">
              <a:solidFill>
                <a:schemeClr val="tx1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 u="sng" dirty="0">
                <a:solidFill>
                  <a:schemeClr val="tx1"/>
                </a:solidFill>
              </a:rPr>
              <a:t>Beta Tester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Kevin Diaz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A36766D9-6246-7E46-BA67-BCD057116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952" y="5641008"/>
            <a:ext cx="549751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b="1" i="1" u="sng"/>
              <a:t>Users! Thank you for your feedback!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8AE0A-8F10-0A4B-BC40-D825FF3DEA78}"/>
              </a:ext>
            </a:extLst>
          </p:cNvPr>
          <p:cNvSpPr txBox="1"/>
          <p:nvPr/>
        </p:nvSpPr>
        <p:spPr>
          <a:xfrm>
            <a:off x="7686629" y="2733711"/>
            <a:ext cx="450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A235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Contact us at </a:t>
            </a:r>
            <a:r>
              <a:rPr lang="en-US" sz="2000" b="1" u="sng" dirty="0">
                <a:solidFill>
                  <a:srgbClr val="0563C1"/>
                </a:solidFill>
                <a:latin typeface="Century Gothic" panose="020B0502020202020204" pitchFamily="34" charset="0"/>
                <a:hlinkClick r:id="rId3" tooltip="mailto:comets.analytics@gmail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comets.analytics@gmail.com</a:t>
            </a:r>
            <a:endParaRPr lang="en-US" sz="2000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FB205-FF16-2541-99A5-6C564D7AAD79}"/>
              </a:ext>
            </a:extLst>
          </p:cNvPr>
          <p:cNvSpPr txBox="1"/>
          <p:nvPr/>
        </p:nvSpPr>
        <p:spPr>
          <a:xfrm>
            <a:off x="1719856" y="4802565"/>
            <a:ext cx="732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7700"/>
                </a:solidFill>
                <a:latin typeface="Century Gothic" panose="020B0502020202020204" pitchFamily="34" charset="0"/>
              </a:rPr>
              <a:t>Join us today at our Data Infrastructure Group meeting at 1 pm!</a:t>
            </a:r>
          </a:p>
        </p:txBody>
      </p:sp>
    </p:spTree>
    <p:extLst>
      <p:ext uri="{BB962C8B-B14F-4D97-AF65-F5344CB8AC3E}">
        <p14:creationId xmlns:p14="http://schemas.microsoft.com/office/powerpoint/2010/main" val="256190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COMETS Analytics Access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95CB1AB2-DA23-6F48-A592-5D516DA4B2CA}"/>
              </a:ext>
            </a:extLst>
          </p:cNvPr>
          <p:cNvSpPr/>
          <p:nvPr/>
        </p:nvSpPr>
        <p:spPr>
          <a:xfrm>
            <a:off x="377386" y="1299234"/>
            <a:ext cx="3459369" cy="745200"/>
          </a:xfrm>
          <a:prstGeom prst="rect">
            <a:avLst/>
          </a:prstGeom>
          <a:gradFill>
            <a:gsLst>
              <a:gs pos="0">
                <a:srgbClr val="477688">
                  <a:alpha val="69411"/>
                </a:srgbClr>
              </a:gs>
              <a:gs pos="50000">
                <a:srgbClr val="00667D">
                  <a:alpha val="69411"/>
                </a:srgbClr>
              </a:gs>
              <a:gs pos="100000">
                <a:srgbClr val="005D73">
                  <a:alpha val="6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73987A44-C038-D94F-B1F0-7F109352B461}"/>
              </a:ext>
            </a:extLst>
          </p:cNvPr>
          <p:cNvSpPr/>
          <p:nvPr/>
        </p:nvSpPr>
        <p:spPr>
          <a:xfrm>
            <a:off x="4219485" y="1299234"/>
            <a:ext cx="3459369" cy="778500"/>
          </a:xfrm>
          <a:prstGeom prst="rect">
            <a:avLst/>
          </a:prstGeom>
          <a:gradFill>
            <a:gsLst>
              <a:gs pos="0">
                <a:srgbClr val="477688">
                  <a:alpha val="69411"/>
                </a:srgbClr>
              </a:gs>
              <a:gs pos="50000">
                <a:srgbClr val="00667D">
                  <a:alpha val="69411"/>
                </a:srgbClr>
              </a:gs>
              <a:gs pos="100000">
                <a:srgbClr val="005D73">
                  <a:alpha val="6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8020A020-206D-2143-81F8-D719FD1B69E4}"/>
              </a:ext>
            </a:extLst>
          </p:cNvPr>
          <p:cNvSpPr txBox="1"/>
          <p:nvPr/>
        </p:nvSpPr>
        <p:spPr>
          <a:xfrm>
            <a:off x="4219485" y="1299234"/>
            <a:ext cx="3459369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500" tIns="16500" rIns="16500" bIns="165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lt1"/>
                </a:solidFill>
                <a:latin typeface="Century Gothic" panose="020B0502020202020204" pitchFamily="34" charset="0"/>
              </a:rPr>
              <a:t>Web Interface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4;p3">
            <a:extLst>
              <a:ext uri="{FF2B5EF4-FFF2-40B4-BE49-F238E27FC236}">
                <a16:creationId xmlns:a16="http://schemas.microsoft.com/office/drawing/2014/main" id="{0E738384-838D-DF47-B5B7-7891C4B384AB}"/>
              </a:ext>
            </a:extLst>
          </p:cNvPr>
          <p:cNvSpPr txBox="1"/>
          <p:nvPr/>
        </p:nvSpPr>
        <p:spPr>
          <a:xfrm>
            <a:off x="377393" y="1282427"/>
            <a:ext cx="3340598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500" tIns="16500" rIns="16500" bIns="165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R Package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5;p3">
            <a:extLst>
              <a:ext uri="{FF2B5EF4-FFF2-40B4-BE49-F238E27FC236}">
                <a16:creationId xmlns:a16="http://schemas.microsoft.com/office/drawing/2014/main" id="{4BDD4E36-0B60-AA47-851C-76C4767A1F09}"/>
              </a:ext>
            </a:extLst>
          </p:cNvPr>
          <p:cNvSpPr txBox="1"/>
          <p:nvPr/>
        </p:nvSpPr>
        <p:spPr>
          <a:xfrm>
            <a:off x="4219480" y="2076485"/>
            <a:ext cx="3459369" cy="371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comets-</a:t>
            </a:r>
            <a:r>
              <a:rPr lang="en-US" dirty="0" err="1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analytics.org</a:t>
            </a: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/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endParaRPr lang="en-US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User-friendly, requires no coding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endParaRPr lang="en-US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Operates on secure cloud-based servers that delete data after analyses</a:t>
            </a:r>
            <a:endParaRPr dirty="0">
              <a:highlight>
                <a:srgbClr val="FFFFFF"/>
              </a:highlight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7F714DD7-5DB2-EE4D-AD36-D31419A896C0}"/>
              </a:ext>
            </a:extLst>
          </p:cNvPr>
          <p:cNvSpPr/>
          <p:nvPr/>
        </p:nvSpPr>
        <p:spPr>
          <a:xfrm>
            <a:off x="7983031" y="1305227"/>
            <a:ext cx="3799065" cy="755700"/>
          </a:xfrm>
          <a:prstGeom prst="rect">
            <a:avLst/>
          </a:prstGeom>
          <a:gradFill>
            <a:gsLst>
              <a:gs pos="0">
                <a:srgbClr val="477688">
                  <a:alpha val="69411"/>
                </a:srgbClr>
              </a:gs>
              <a:gs pos="50000">
                <a:srgbClr val="00667D">
                  <a:alpha val="69411"/>
                </a:srgbClr>
              </a:gs>
              <a:gs pos="100000">
                <a:srgbClr val="005D73">
                  <a:alpha val="6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1;p3">
            <a:extLst>
              <a:ext uri="{FF2B5EF4-FFF2-40B4-BE49-F238E27FC236}">
                <a16:creationId xmlns:a16="http://schemas.microsoft.com/office/drawing/2014/main" id="{3A3C3E5D-202F-3740-AADC-2DC59D29E7DF}"/>
              </a:ext>
            </a:extLst>
          </p:cNvPr>
          <p:cNvSpPr txBox="1"/>
          <p:nvPr/>
        </p:nvSpPr>
        <p:spPr>
          <a:xfrm>
            <a:off x="7972521" y="1305227"/>
            <a:ext cx="3799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15225" rIns="15225" bIns="152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Code and Documentation</a:t>
            </a:r>
            <a:endParaRPr sz="26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6;p3">
            <a:extLst>
              <a:ext uri="{FF2B5EF4-FFF2-40B4-BE49-F238E27FC236}">
                <a16:creationId xmlns:a16="http://schemas.microsoft.com/office/drawing/2014/main" id="{7B0E4A61-AE13-D84C-B2B5-FBAB4670901A}"/>
              </a:ext>
            </a:extLst>
          </p:cNvPr>
          <p:cNvSpPr txBox="1"/>
          <p:nvPr/>
        </p:nvSpPr>
        <p:spPr>
          <a:xfrm>
            <a:off x="7972521" y="2076485"/>
            <a:ext cx="3956719" cy="4611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highlight>
                  <a:srgbClr val="FFFFFF"/>
                </a:highlight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R package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b="0" i="0" strike="noStrike" cap="none" dirty="0">
                <a:highlight>
                  <a:srgbClr val="FFFFFF"/>
                </a:highlight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Code: </a:t>
            </a:r>
            <a:r>
              <a:rPr lang="en-US" sz="1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  <a:hlinkClick r:id="rId3"/>
              </a:rPr>
              <a:t>https://github.com/CBIIT/R-cometsAnalytics/tree/master/RPackageSource</a:t>
            </a:r>
            <a:endParaRPr lang="en-US" sz="1400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endParaRPr lang="en-US" b="0" i="0" strike="noStrike" cap="none" dirty="0">
              <a:highlight>
                <a:srgbClr val="FFFFFF"/>
              </a:highlight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highlight>
                  <a:srgbClr val="FFFFFF"/>
                </a:highlight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Vignette (for R) : </a:t>
            </a:r>
            <a:r>
              <a:rPr lang="en-US" sz="1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  <a:hlinkClick r:id="rId4"/>
              </a:rPr>
              <a:t>https://github.com/CBIIT/R-cometsAnalytics/tree/wheelerb/RPackageSource/vignettes</a:t>
            </a: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highlight>
                  <a:srgbClr val="FFFFFF"/>
                </a:highlight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(online version coming soon)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endParaRPr lang="en-US" b="0" i="0" strike="noStrike" cap="none" dirty="0">
              <a:highlight>
                <a:srgbClr val="FFFFFF"/>
              </a:highlight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highlight>
                  <a:srgbClr val="FFFFFF"/>
                </a:highlight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Tutorial: </a:t>
            </a:r>
            <a:r>
              <a:rPr lang="en-US" dirty="0">
                <a:highlight>
                  <a:srgbClr val="FFFFFF"/>
                </a:highlight>
              </a:rPr>
              <a:t> </a:t>
            </a:r>
            <a:r>
              <a:rPr lang="en-US" sz="1400" u="sng" dirty="0">
                <a:highlight>
                  <a:srgbClr val="FFFFFF"/>
                </a:highlight>
                <a:latin typeface="Century Gothic" panose="020B0502020202020204" pitchFamily="34" charset="0"/>
                <a:hlinkClick r:id="rId5" tooltip="https://cbiit.github.io/R-cometsAnalytics/Tutorial/docs/"/>
              </a:rPr>
              <a:t>https://cbiit.github.io/R-cometsAnalytics/Tutorial/docs/</a:t>
            </a:r>
            <a:endParaRPr sz="1400" b="0" i="0" strike="noStrike" cap="none" dirty="0">
              <a:highlight>
                <a:srgbClr val="FFFFFF"/>
              </a:highlight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05;p3">
            <a:extLst>
              <a:ext uri="{FF2B5EF4-FFF2-40B4-BE49-F238E27FC236}">
                <a16:creationId xmlns:a16="http://schemas.microsoft.com/office/drawing/2014/main" id="{899CF908-9C31-5F47-B8F4-3DA90D0F81FC}"/>
              </a:ext>
            </a:extLst>
          </p:cNvPr>
          <p:cNvSpPr txBox="1"/>
          <p:nvPr/>
        </p:nvSpPr>
        <p:spPr>
          <a:xfrm>
            <a:off x="384827" y="2076485"/>
            <a:ext cx="3459369" cy="371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  <a:hlinkClick r:id="rId3"/>
              </a:rPr>
              <a:t>https://github.com/CBIIT/R-cometsAnalytics/tree/master/RPackageSource</a:t>
            </a:r>
            <a:endParaRPr lang="en-US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endParaRPr lang="en-US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Requires minimal knowledge of R/</a:t>
            </a:r>
            <a:r>
              <a:rPr lang="en-US" dirty="0" err="1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Rstudio</a:t>
            </a: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 to run.</a:t>
            </a:r>
            <a:b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</a:br>
            <a:b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</a:b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Detailed documentation on how to prepare the input and how to run through an analysis are provided.</a:t>
            </a:r>
            <a:endParaRPr dirty="0">
              <a:highlight>
                <a:srgbClr val="FFFFFF"/>
              </a:highlight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7107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COMETS Analytics – current status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704EF-2E54-D349-89BE-515E54995964}"/>
              </a:ext>
            </a:extLst>
          </p:cNvPr>
          <p:cNvSpPr/>
          <p:nvPr/>
        </p:nvSpPr>
        <p:spPr>
          <a:xfrm>
            <a:off x="8647288" y="1857110"/>
            <a:ext cx="329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7B5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By design, using the R package and the user interface will produce the same results!</a:t>
            </a:r>
          </a:p>
          <a:p>
            <a:endParaRPr lang="en-US" b="1" dirty="0">
              <a:solidFill>
                <a:srgbClr val="0077B5"/>
              </a:solidFill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r>
              <a:rPr lang="en-US" b="1" dirty="0">
                <a:solidFill>
                  <a:srgbClr val="0077B5"/>
                </a:solidFill>
                <a:latin typeface="Century Gothic" panose="020B0502020202020204" pitchFamily="34" charset="0"/>
                <a:cs typeface="Times New Roman"/>
                <a:sym typeface="Times New Roman"/>
              </a:rPr>
              <a:t>(The GUI uses the R package exclusively)</a:t>
            </a:r>
            <a:endParaRPr lang="en-US" b="1" dirty="0">
              <a:solidFill>
                <a:srgbClr val="0077B5"/>
              </a:solidFill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CF0A2D5B-EAD5-B746-910A-D709C9A9E27A}"/>
              </a:ext>
            </a:extLst>
          </p:cNvPr>
          <p:cNvSpPr/>
          <p:nvPr/>
        </p:nvSpPr>
        <p:spPr>
          <a:xfrm>
            <a:off x="377386" y="1249539"/>
            <a:ext cx="3459369" cy="745200"/>
          </a:xfrm>
          <a:prstGeom prst="rect">
            <a:avLst/>
          </a:prstGeom>
          <a:gradFill>
            <a:gsLst>
              <a:gs pos="0">
                <a:srgbClr val="477688">
                  <a:alpha val="69411"/>
                </a:srgbClr>
              </a:gs>
              <a:gs pos="50000">
                <a:srgbClr val="00667D">
                  <a:alpha val="69411"/>
                </a:srgbClr>
              </a:gs>
              <a:gs pos="100000">
                <a:srgbClr val="005D73">
                  <a:alpha val="6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C205D00D-BC8A-144F-B81B-83E5356FACBD}"/>
              </a:ext>
            </a:extLst>
          </p:cNvPr>
          <p:cNvSpPr/>
          <p:nvPr/>
        </p:nvSpPr>
        <p:spPr>
          <a:xfrm>
            <a:off x="4219485" y="1249539"/>
            <a:ext cx="3459369" cy="778500"/>
          </a:xfrm>
          <a:prstGeom prst="rect">
            <a:avLst/>
          </a:prstGeom>
          <a:gradFill>
            <a:gsLst>
              <a:gs pos="0">
                <a:srgbClr val="477688">
                  <a:alpha val="69411"/>
                </a:srgbClr>
              </a:gs>
              <a:gs pos="50000">
                <a:srgbClr val="00667D">
                  <a:alpha val="69411"/>
                </a:srgbClr>
              </a:gs>
              <a:gs pos="100000">
                <a:srgbClr val="005D73">
                  <a:alpha val="6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78372266-E746-584E-925B-568450E710B4}"/>
              </a:ext>
            </a:extLst>
          </p:cNvPr>
          <p:cNvSpPr txBox="1"/>
          <p:nvPr/>
        </p:nvSpPr>
        <p:spPr>
          <a:xfrm>
            <a:off x="4219485" y="1249539"/>
            <a:ext cx="3459369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500" tIns="16500" rIns="16500" bIns="165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600" dirty="0">
                <a:solidFill>
                  <a:schemeClr val="lt1"/>
                </a:solidFill>
                <a:latin typeface="Century Gothic" panose="020B0502020202020204" pitchFamily="34" charset="0"/>
              </a:rPr>
              <a:t>Web interface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4;p3">
            <a:extLst>
              <a:ext uri="{FF2B5EF4-FFF2-40B4-BE49-F238E27FC236}">
                <a16:creationId xmlns:a16="http://schemas.microsoft.com/office/drawing/2014/main" id="{EB89326E-3A89-694A-8C41-7E557C595E8F}"/>
              </a:ext>
            </a:extLst>
          </p:cNvPr>
          <p:cNvSpPr txBox="1"/>
          <p:nvPr/>
        </p:nvSpPr>
        <p:spPr>
          <a:xfrm>
            <a:off x="377393" y="1232732"/>
            <a:ext cx="3340598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500" tIns="16500" rIns="16500" bIns="165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R Package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5;p3">
            <a:extLst>
              <a:ext uri="{FF2B5EF4-FFF2-40B4-BE49-F238E27FC236}">
                <a16:creationId xmlns:a16="http://schemas.microsoft.com/office/drawing/2014/main" id="{F28FB4D0-95C0-5E41-9096-8631DF514760}"/>
              </a:ext>
            </a:extLst>
          </p:cNvPr>
          <p:cNvSpPr txBox="1"/>
          <p:nvPr/>
        </p:nvSpPr>
        <p:spPr>
          <a:xfrm>
            <a:off x="4219480" y="2026790"/>
            <a:ext cx="3459369" cy="371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Version 1.6.2 reflects the functionality of the R package version 1.6.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endParaRPr lang="en-US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Version 1.7 coming very soon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endParaRPr lang="en-US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Several documentation and technical updates are underway and a revised interface will be developed with the next R package major release.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endParaRPr lang="en-US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endParaRPr dirty="0">
              <a:highlight>
                <a:srgbClr val="FFFFFF"/>
              </a:highlight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05;p3">
            <a:extLst>
              <a:ext uri="{FF2B5EF4-FFF2-40B4-BE49-F238E27FC236}">
                <a16:creationId xmlns:a16="http://schemas.microsoft.com/office/drawing/2014/main" id="{7BD15B0A-F5D8-844B-9826-F3511454F484}"/>
              </a:ext>
            </a:extLst>
          </p:cNvPr>
          <p:cNvSpPr txBox="1"/>
          <p:nvPr/>
        </p:nvSpPr>
        <p:spPr>
          <a:xfrm>
            <a:off x="384827" y="2026790"/>
            <a:ext cx="3459369" cy="404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Version 1.6 is stable and supports unadjusted and partial correlation analyses.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2000"/>
            </a:pPr>
            <a:endParaRPr lang="en-US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The next version will be a major release and will support generalized linear models, logistic regression, and proportional hazards regression, improved vignettes and documentation.</a:t>
            </a:r>
            <a:endParaRPr dirty="0">
              <a:highlight>
                <a:srgbClr val="FFFFFF"/>
              </a:highlight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20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>
                <a:latin typeface="Century Gothic" panose="020B0502020202020204" pitchFamily="34" charset="0"/>
              </a:rPr>
              <a:t>New Release Changes in Input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C2C39-C994-9E46-8557-AB460426404F}"/>
              </a:ext>
            </a:extLst>
          </p:cNvPr>
          <p:cNvSpPr txBox="1"/>
          <p:nvPr/>
        </p:nvSpPr>
        <p:spPr>
          <a:xfrm>
            <a:off x="8651631" y="924448"/>
            <a:ext cx="35403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 panose="020B0502020202020204" pitchFamily="34" charset="0"/>
              </a:rPr>
              <a:t>Metabolites</a:t>
            </a:r>
            <a:r>
              <a:rPr lang="en-US" dirty="0">
                <a:latin typeface="Century Gothic" panose="020B0502020202020204" pitchFamily="34" charset="0"/>
              </a:rPr>
              <a:t>: annotations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i="1" dirty="0" err="1">
                <a:latin typeface="Century Gothic" panose="020B0502020202020204" pitchFamily="34" charset="0"/>
              </a:rPr>
              <a:t>SubjectMetabolites</a:t>
            </a:r>
            <a:r>
              <a:rPr lang="en-US" dirty="0">
                <a:latin typeface="Century Gothic" panose="020B0502020202020204" pitchFamily="34" charset="0"/>
              </a:rPr>
              <a:t>: abundances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i="1" dirty="0" err="1">
                <a:latin typeface="Century Gothic" panose="020B0502020202020204" pitchFamily="34" charset="0"/>
              </a:rPr>
              <a:t>SubjectData</a:t>
            </a:r>
            <a:r>
              <a:rPr lang="en-US" dirty="0">
                <a:latin typeface="Century Gothic" panose="020B0502020202020204" pitchFamily="34" charset="0"/>
              </a:rPr>
              <a:t>: covariables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i="1" dirty="0" err="1">
                <a:latin typeface="Century Gothic" panose="020B0502020202020204" pitchFamily="34" charset="0"/>
              </a:rPr>
              <a:t>VarMap</a:t>
            </a:r>
            <a:r>
              <a:rPr lang="en-US" dirty="0">
                <a:latin typeface="Century Gothic" panose="020B0502020202020204" pitchFamily="34" charset="0"/>
              </a:rPr>
              <a:t>: renaming of variables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i="1" dirty="0">
                <a:latin typeface="Century Gothic" panose="020B0502020202020204" pitchFamily="34" charset="0"/>
              </a:rPr>
              <a:t>Models</a:t>
            </a:r>
            <a:r>
              <a:rPr lang="en-US" dirty="0">
                <a:latin typeface="Century Gothic" panose="020B0502020202020204" pitchFamily="34" charset="0"/>
              </a:rPr>
              <a:t>: tells software what models you wish to run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i="1" dirty="0" err="1">
                <a:latin typeface="Century Gothic" panose="020B0502020202020204" pitchFamily="34" charset="0"/>
              </a:rPr>
              <a:t>ModelOptions</a:t>
            </a:r>
            <a:r>
              <a:rPr lang="en-US" dirty="0">
                <a:latin typeface="Century Gothic" panose="020B0502020202020204" pitchFamily="34" charset="0"/>
              </a:rPr>
              <a:t>: provides flexibility for model checks and model parameters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AD078-9937-B342-9FE8-36DE7920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9" y="924448"/>
            <a:ext cx="8399366" cy="52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Models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C2C39-C994-9E46-8557-AB460426404F}"/>
              </a:ext>
            </a:extLst>
          </p:cNvPr>
          <p:cNvSpPr txBox="1"/>
          <p:nvPr/>
        </p:nvSpPr>
        <p:spPr>
          <a:xfrm>
            <a:off x="70339" y="3305907"/>
            <a:ext cx="11991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New ”MODELSPEC” column: can create a specific name for the model, allowing users to change parameters for that model specifically 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The name in “MODELSPEC” column for a model in this sheet then matches the name of “MODELSPEC” for rows in the </a:t>
            </a:r>
            <a:r>
              <a:rPr lang="en-US" dirty="0" err="1">
                <a:latin typeface="Century Gothic" panose="020B0502020202020204" pitchFamily="34" charset="0"/>
              </a:rPr>
              <a:t>ModelOptions</a:t>
            </a:r>
            <a:r>
              <a:rPr lang="en-US" dirty="0">
                <a:latin typeface="Century Gothic" panose="020B0502020202020204" pitchFamily="34" charset="0"/>
              </a:rPr>
              <a:t> Sheet.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FE0C5-3AA0-DC44-8DD3-51BA5CC53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7593"/>
            <a:ext cx="12192000" cy="13519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3F3423F-1010-1F45-BC6B-39BF6E58A93B}"/>
              </a:ext>
            </a:extLst>
          </p:cNvPr>
          <p:cNvSpPr/>
          <p:nvPr/>
        </p:nvSpPr>
        <p:spPr>
          <a:xfrm>
            <a:off x="11213960" y="1818752"/>
            <a:ext cx="847411" cy="281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5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 err="1">
                <a:latin typeface="Century Gothic" panose="020B0502020202020204" pitchFamily="34" charset="0"/>
              </a:rPr>
              <a:t>ModelOptions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D0DC5-AA7A-EB43-ABF9-A3E4E37A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064"/>
            <a:ext cx="12192000" cy="3985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3BF2C-6647-5448-97D7-ED518E8C021B}"/>
              </a:ext>
            </a:extLst>
          </p:cNvPr>
          <p:cNvSpPr txBox="1"/>
          <p:nvPr/>
        </p:nvSpPr>
        <p:spPr>
          <a:xfrm>
            <a:off x="0" y="5104562"/>
            <a:ext cx="1199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New ”MODELSPEC” column: can create a specific name for the model, allowing users to change parameters for that model specifically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A861B7-DD78-7944-A649-63350715AACB}"/>
              </a:ext>
            </a:extLst>
          </p:cNvPr>
          <p:cNvSpPr/>
          <p:nvPr/>
        </p:nvSpPr>
        <p:spPr>
          <a:xfrm>
            <a:off x="170822" y="978039"/>
            <a:ext cx="847411" cy="281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9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 err="1">
                <a:latin typeface="Century Gothic" panose="020B0502020202020204" pitchFamily="34" charset="0"/>
              </a:rPr>
              <a:t>ModelOptions</a:t>
            </a:r>
            <a:r>
              <a:rPr lang="en-US" altLang="en-US" sz="3600" dirty="0">
                <a:latin typeface="Century Gothic" panose="020B0502020202020204" pitchFamily="34" charset="0"/>
              </a:rPr>
              <a:t>: </a:t>
            </a:r>
            <a:r>
              <a:rPr lang="en-US" altLang="en-US" sz="3600" dirty="0" err="1">
                <a:latin typeface="Century Gothic" panose="020B0502020202020204" pitchFamily="34" charset="0"/>
              </a:rPr>
              <a:t>ModelChecks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D0DC5-AA7A-EB43-ABF9-A3E4E37A2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05"/>
          <a:stretch/>
        </p:blipFill>
        <p:spPr>
          <a:xfrm>
            <a:off x="0" y="1185851"/>
            <a:ext cx="12192000" cy="142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3BF2C-6647-5448-97D7-ED518E8C021B}"/>
              </a:ext>
            </a:extLst>
          </p:cNvPr>
          <p:cNvSpPr txBox="1"/>
          <p:nvPr/>
        </p:nvSpPr>
        <p:spPr>
          <a:xfrm>
            <a:off x="0" y="2984356"/>
            <a:ext cx="11991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The rows with </a:t>
            </a:r>
            <a:r>
              <a:rPr lang="en-US" dirty="0" err="1">
                <a:latin typeface="Century Gothic" panose="020B0502020202020204" pitchFamily="34" charset="0"/>
              </a:rPr>
              <a:t>ModelChecks</a:t>
            </a:r>
            <a:r>
              <a:rPr lang="en-US" dirty="0">
                <a:latin typeface="Century Gothic" panose="020B0502020202020204" pitchFamily="34" charset="0"/>
              </a:rPr>
              <a:t> are options that are applied to all models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Default options used by the software are provided in the input file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Options can be overridden for a specific model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Note: the term </a:t>
            </a:r>
            <a:r>
              <a:rPr lang="en-US" dirty="0" err="1">
                <a:latin typeface="Century Gothic" panose="020B0502020202020204" pitchFamily="34" charset="0"/>
              </a:rPr>
              <a:t>ModelChecks</a:t>
            </a:r>
            <a:r>
              <a:rPr lang="en-US" dirty="0">
                <a:latin typeface="Century Gothic" panose="020B0502020202020204" pitchFamily="34" charset="0"/>
              </a:rPr>
              <a:t> is a reserved word and should not appear in the MODELSPEC column of the Models sheet.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A861B7-DD78-7944-A649-63350715AACB}"/>
              </a:ext>
            </a:extLst>
          </p:cNvPr>
          <p:cNvSpPr/>
          <p:nvPr/>
        </p:nvSpPr>
        <p:spPr>
          <a:xfrm>
            <a:off x="170822" y="1349826"/>
            <a:ext cx="847411" cy="281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 err="1">
                <a:latin typeface="Century Gothic" panose="020B0502020202020204" pitchFamily="34" charset="0"/>
              </a:rPr>
              <a:t>ModelOptions</a:t>
            </a:r>
            <a:r>
              <a:rPr lang="en-US" altLang="en-US" sz="3600" dirty="0">
                <a:latin typeface="Century Gothic" panose="020B0502020202020204" pitchFamily="34" charset="0"/>
              </a:rPr>
              <a:t>: Other MODELSPEC models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3BF2C-6647-5448-97D7-ED518E8C021B}"/>
              </a:ext>
            </a:extLst>
          </p:cNvPr>
          <p:cNvSpPr txBox="1"/>
          <p:nvPr/>
        </p:nvSpPr>
        <p:spPr>
          <a:xfrm>
            <a:off x="0" y="4149689"/>
            <a:ext cx="119910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FUNCTION column: Possible values are correlation, </a:t>
            </a:r>
            <a:r>
              <a:rPr lang="en-US" dirty="0" err="1">
                <a:latin typeface="Century Gothic" panose="020B0502020202020204" pitchFamily="34" charset="0"/>
              </a:rPr>
              <a:t>glm</a:t>
            </a:r>
            <a:r>
              <a:rPr lang="en-US" dirty="0">
                <a:latin typeface="Century Gothic" panose="020B0502020202020204" pitchFamily="34" charset="0"/>
              </a:rPr>
              <a:t>, and </a:t>
            </a:r>
            <a:r>
              <a:rPr lang="en-US" dirty="0" err="1">
                <a:latin typeface="Century Gothic" panose="020B0502020202020204" pitchFamily="34" charset="0"/>
              </a:rPr>
              <a:t>lm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All columns in this sheet except FUNCTION are case sensitive.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MODELSPEC, FUNCTION, OPTION, and VALUE are required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Possible to override </a:t>
            </a:r>
            <a:r>
              <a:rPr lang="en-US" dirty="0" err="1">
                <a:latin typeface="Century Gothic" panose="020B0502020202020204" pitchFamily="34" charset="0"/>
              </a:rPr>
              <a:t>ModelCheckOptions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D0DCA1-1A43-1148-88D1-ECE5D955B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390"/>
          <a:stretch/>
        </p:blipFill>
        <p:spPr>
          <a:xfrm>
            <a:off x="0" y="814064"/>
            <a:ext cx="12192000" cy="293397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7C1D24-092D-9441-8EED-6F5F051D9712}"/>
              </a:ext>
            </a:extLst>
          </p:cNvPr>
          <p:cNvSpPr/>
          <p:nvPr/>
        </p:nvSpPr>
        <p:spPr>
          <a:xfrm>
            <a:off x="170822" y="978039"/>
            <a:ext cx="847411" cy="281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212314-FACC-0E48-A1C5-D7E0F5B6DCB3}"/>
              </a:ext>
            </a:extLst>
          </p:cNvPr>
          <p:cNvSpPr/>
          <p:nvPr/>
        </p:nvSpPr>
        <p:spPr>
          <a:xfrm>
            <a:off x="-10050" y="2582427"/>
            <a:ext cx="11666136" cy="160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6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Simplified process for running models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3BF2C-6647-5448-97D7-ED518E8C021B}"/>
              </a:ext>
            </a:extLst>
          </p:cNvPr>
          <p:cNvSpPr txBox="1"/>
          <p:nvPr/>
        </p:nvSpPr>
        <p:spPr>
          <a:xfrm>
            <a:off x="384827" y="1185425"/>
            <a:ext cx="119910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200" dirty="0">
                <a:latin typeface="Century Gothic" panose="020B0502020202020204" pitchFamily="34" charset="0"/>
              </a:rPr>
              <a:t>Load Data - </a:t>
            </a:r>
            <a:r>
              <a:rPr lang="en-US" sz="2200" dirty="0" err="1">
                <a:latin typeface="Century Gothic" panose="020B0502020202020204" pitchFamily="34" charset="0"/>
              </a:rPr>
              <a:t>readCOMETSinput</a:t>
            </a:r>
            <a:r>
              <a:rPr lang="en-US" sz="2200" dirty="0">
                <a:latin typeface="Century Gothic" panose="020B0502020202020204" pitchFamily="34" charset="0"/>
              </a:rPr>
              <a:t>()</a:t>
            </a:r>
          </a:p>
          <a:p>
            <a:pPr marL="342900" indent="-342900">
              <a:buAutoNum type="arabicPeriod"/>
            </a:pPr>
            <a:endParaRPr lang="en-US" sz="2200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200" dirty="0">
                <a:latin typeface="Century Gothic" panose="020B0502020202020204" pitchFamily="34" charset="0"/>
              </a:rPr>
              <a:t>Define model – </a:t>
            </a:r>
            <a:r>
              <a:rPr lang="en-US" sz="2200" dirty="0" err="1">
                <a:latin typeface="Century Gothic" panose="020B0502020202020204" pitchFamily="34" charset="0"/>
              </a:rPr>
              <a:t>getModelData</a:t>
            </a:r>
            <a:r>
              <a:rPr lang="en-US" sz="2200" dirty="0">
                <a:latin typeface="Century Gothic" panose="020B0502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Interactively by specifying exposures and other criteria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By referring to a model pre-defined in the input Excel sheet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latin typeface="Century Gothic" panose="020B0502020202020204" pitchFamily="34" charset="0"/>
              </a:rPr>
              <a:t>Run model – </a:t>
            </a:r>
            <a:r>
              <a:rPr lang="en-US" sz="2200" dirty="0" err="1">
                <a:latin typeface="Century Gothic" panose="020B0502020202020204" pitchFamily="34" charset="0"/>
              </a:rPr>
              <a:t>runMOdel</a:t>
            </a:r>
            <a:r>
              <a:rPr lang="en-US" sz="2200" dirty="0">
                <a:latin typeface="Century Gothic" panose="020B0502020202020204" pitchFamily="34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>
              <a:latin typeface="Century Gothic" panose="020B0502020202020204" pitchFamily="34" charset="0"/>
            </a:endParaRPr>
          </a:p>
          <a:p>
            <a:endParaRPr lang="en-US" sz="2200" dirty="0">
              <a:latin typeface="Century Gothic" panose="020B050202020202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807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CATS Color Palle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32F6C"/>
      </a:accent1>
      <a:accent2>
        <a:srgbClr val="006378"/>
      </a:accent2>
      <a:accent3>
        <a:srgbClr val="626669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45206</TotalTime>
  <Words>655</Words>
  <Application>Microsoft Macintosh PowerPoint</Application>
  <PresentationFormat>Widescreen</PresentationFormat>
  <Paragraphs>122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Wingdings 2</vt:lpstr>
      <vt:lpstr>Office Theme</vt:lpstr>
      <vt:lpstr>COMETS Analytics New Developments 02/11/2021</vt:lpstr>
      <vt:lpstr>COMETS Analytics Access</vt:lpstr>
      <vt:lpstr>COMETS Analytics – current status</vt:lpstr>
      <vt:lpstr>New Release Changes in Input</vt:lpstr>
      <vt:lpstr>Models</vt:lpstr>
      <vt:lpstr>ModelOptions</vt:lpstr>
      <vt:lpstr>ModelOptions: ModelChecks</vt:lpstr>
      <vt:lpstr>ModelOptions: Other MODELSPEC models</vt:lpstr>
      <vt:lpstr>Simplified process for running models</vt:lpstr>
      <vt:lpstr>Current Efforts</vt:lpstr>
      <vt:lpstr>NCATS and DPI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Touching Base – DPI Informatics</dc:title>
  <dc:creator>Mathe, Ewy (NIH/NCATS) [E]</dc:creator>
  <cp:lastModifiedBy>Mathe, Ewy (NIH/NCATS) [E]</cp:lastModifiedBy>
  <cp:revision>422</cp:revision>
  <cp:lastPrinted>2020-05-15T17:51:38Z</cp:lastPrinted>
  <dcterms:created xsi:type="dcterms:W3CDTF">2020-05-08T14:20:58Z</dcterms:created>
  <dcterms:modified xsi:type="dcterms:W3CDTF">2021-02-11T18:18:10Z</dcterms:modified>
</cp:coreProperties>
</file>